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5"/>
  </p:notesMasterIdLst>
  <p:sldIdLst>
    <p:sldId id="473" r:id="rId3"/>
    <p:sldId id="263" r:id="rId4"/>
    <p:sldId id="483" r:id="rId5"/>
    <p:sldId id="501" r:id="rId6"/>
    <p:sldId id="489" r:id="rId7"/>
    <p:sldId id="482" r:id="rId8"/>
    <p:sldId id="488" r:id="rId9"/>
    <p:sldId id="497" r:id="rId10"/>
    <p:sldId id="485" r:id="rId11"/>
    <p:sldId id="486" r:id="rId12"/>
    <p:sldId id="487" r:id="rId13"/>
    <p:sldId id="498" r:id="rId14"/>
    <p:sldId id="490" r:id="rId15"/>
    <p:sldId id="491" r:id="rId16"/>
    <p:sldId id="492" r:id="rId17"/>
    <p:sldId id="499" r:id="rId18"/>
    <p:sldId id="494" r:id="rId19"/>
    <p:sldId id="493" r:id="rId20"/>
    <p:sldId id="495" r:id="rId21"/>
    <p:sldId id="500" r:id="rId22"/>
    <p:sldId id="496" r:id="rId23"/>
    <p:sldId id="502" r:id="rId2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79">
          <p15:clr>
            <a:srgbClr val="A4A3A4"/>
          </p15:clr>
        </p15:guide>
        <p15:guide id="2" orient="horz" pos="306">
          <p15:clr>
            <a:srgbClr val="A4A3A4"/>
          </p15:clr>
        </p15:guide>
        <p15:guide id="3" orient="horz" pos="565">
          <p15:clr>
            <a:srgbClr val="A4A3A4"/>
          </p15:clr>
        </p15:guide>
        <p15:guide id="4" orient="horz" pos="2193">
          <p15:clr>
            <a:srgbClr val="A4A3A4"/>
          </p15:clr>
        </p15:guide>
        <p15:guide id="5" orient="horz" pos="1611">
          <p15:clr>
            <a:srgbClr val="A4A3A4"/>
          </p15:clr>
        </p15:guide>
        <p15:guide id="6" pos="5607">
          <p15:clr>
            <a:srgbClr val="A4A3A4"/>
          </p15:clr>
        </p15:guide>
        <p15:guide id="7" pos="290">
          <p15:clr>
            <a:srgbClr val="A4A3A4"/>
          </p15:clr>
        </p15:guide>
        <p15:guide id="8" pos="1979">
          <p15:clr>
            <a:srgbClr val="A4A3A4"/>
          </p15:clr>
        </p15:guide>
        <p15:guide id="9" pos="3781">
          <p15:clr>
            <a:srgbClr val="A4A3A4"/>
          </p15:clr>
        </p15:guide>
        <p15:guide id="10" pos="2092">
          <p15:clr>
            <a:srgbClr val="A4A3A4"/>
          </p15:clr>
        </p15:guide>
        <p15:guide id="11" pos="38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7" autoAdjust="0"/>
    <p:restoredTop sz="88283" autoAdjust="0"/>
  </p:normalViewPr>
  <p:slideViewPr>
    <p:cSldViewPr>
      <p:cViewPr varScale="1">
        <p:scale>
          <a:sx n="88" d="100"/>
          <a:sy n="88" d="100"/>
        </p:scale>
        <p:origin x="752" y="5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80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14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8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5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80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1545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457182" y="457200"/>
            <a:ext cx="8448712" cy="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457182" y="877824"/>
            <a:ext cx="8448712" cy="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9487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457182" y="457200"/>
            <a:ext cx="8448712" cy="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457182" y="877824"/>
            <a:ext cx="8448712" cy="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34167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6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7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yimagesearch.com/2016/06/27/my-top-9-favorite-python-deep-learning-libraries/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neural-networks-deep-learning/" TargetMode="External"/><Relationship Id="rId2" Type="http://schemas.openxmlformats.org/officeDocument/2006/relationships/hyperlink" Target="https://ujjwalkarn.me/2016/08/09/quick-intro-neural-networks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s231n.github.io/convolutional-networks/" TargetMode="External"/><Relationship Id="rId4" Type="http://schemas.openxmlformats.org/officeDocument/2006/relationships/hyperlink" Target="https://www.pyimagesearch.com/2016/06/27/my-top-9-favorite-python-deep-learning-librari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/>
              <a:t>NEURAL NETWORKS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6382574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8348872" cy="304800"/>
          </a:xfrm>
        </p:spPr>
        <p:txBody>
          <a:bodyPr/>
          <a:lstStyle/>
          <a:p>
            <a:r>
              <a:rPr lang="en-US" dirty="0"/>
              <a:t>neural network vs. traditional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122" name="Picture 2" descr="https://cdn-images-1.medium.com/max/1200/1*ZX05x1xYgaVoa4Vn2kKS9g.png">
            <a:extLst>
              <a:ext uri="{FF2B5EF4-FFF2-40B4-BE49-F238E27FC236}">
                <a16:creationId xmlns:a16="http://schemas.microsoft.com/office/drawing/2014/main" id="{0D9E9377-6220-498B-A1B3-90CEF617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4" y="1409700"/>
            <a:ext cx="66008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7712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A8707D-8D4C-4551-A30E-E117BF8A8227}"/>
              </a:ext>
            </a:extLst>
          </p:cNvPr>
          <p:cNvSpPr/>
          <p:nvPr/>
        </p:nvSpPr>
        <p:spPr>
          <a:xfrm>
            <a:off x="338137" y="1490126"/>
            <a:ext cx="8686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performS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other techniques if the 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data size is large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But with small data size, traditional 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algorithms are preferable.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techniques need to have 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high end infrastructure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to train in reasonable time.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When there is 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lack of domain understanding for feature </a:t>
            </a:r>
            <a:r>
              <a:rPr lang="en-US" sz="18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introspection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techniques outshines others as you have to worry less about feature engineering.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really shines when it comes to </a:t>
            </a:r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complex problems such as image classification, natural language processing, and speech recognition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A3B92-E91E-4D47-9826-5819E2C40EBD}"/>
              </a:ext>
            </a:extLst>
          </p:cNvPr>
          <p:cNvSpPr/>
          <p:nvPr/>
        </p:nvSpPr>
        <p:spPr>
          <a:xfrm>
            <a:off x="414337" y="539566"/>
            <a:ext cx="8458200" cy="412934"/>
          </a:xfrm>
          <a:prstGeom prst="rect">
            <a:avLst/>
          </a:prstGeom>
        </p:spPr>
        <p:txBody>
          <a:bodyPr vert="horz"/>
          <a:lstStyle/>
          <a:p>
            <a:pPr algn="l" eaLnBrk="0" hangingPunct="0">
              <a:lnSpc>
                <a:spcPts val="2450"/>
              </a:lnSpc>
              <a:buSzPct val="69000"/>
            </a:pPr>
            <a:r>
              <a:rPr lang="en-US" sz="2300" b="1" cap="all" dirty="0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rPr>
              <a:t>When to use Neural Nets over traditional ML?</a:t>
            </a:r>
          </a:p>
        </p:txBody>
      </p:sp>
    </p:spTree>
    <p:extLst>
      <p:ext uri="{BB962C8B-B14F-4D97-AF65-F5344CB8AC3E}">
        <p14:creationId xmlns:p14="http://schemas.microsoft.com/office/powerpoint/2010/main" val="238367086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57181" y="530438"/>
            <a:ext cx="7314902" cy="3108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04" b="1" dirty="0">
                <a:latin typeface="Oswald"/>
                <a:ea typeface="Oswald"/>
                <a:cs typeface="Oswald"/>
                <a:sym typeface="Oswald"/>
              </a:rPr>
              <a:t>NEURAL NETS</a:t>
            </a:r>
          </a:p>
        </p:txBody>
      </p:sp>
      <p:sp>
        <p:nvSpPr>
          <p:cNvPr id="258" name="Shape 258"/>
          <p:cNvSpPr/>
          <p:nvPr/>
        </p:nvSpPr>
        <p:spPr>
          <a:xfrm>
            <a:off x="457181" y="1060768"/>
            <a:ext cx="8448712" cy="20207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spcBef>
                <a:spcPts val="0"/>
              </a:spcBef>
            </a:pPr>
            <a:endParaRPr lang="en-US" sz="3024" dirty="0"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ct val="88333"/>
              </a:lnSpc>
              <a:spcBef>
                <a:spcPts val="0"/>
              </a:spcBef>
              <a:buSzPct val="25000"/>
            </a:pPr>
            <a:r>
              <a:rPr lang="en-US" sz="6912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NEURONS</a:t>
            </a:r>
          </a:p>
        </p:txBody>
      </p:sp>
    </p:spTree>
    <p:extLst>
      <p:ext uri="{BB962C8B-B14F-4D97-AF65-F5344CB8AC3E}">
        <p14:creationId xmlns:p14="http://schemas.microsoft.com/office/powerpoint/2010/main" val="213840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8348872" cy="304800"/>
          </a:xfrm>
        </p:spPr>
        <p:txBody>
          <a:bodyPr/>
          <a:lstStyle/>
          <a:p>
            <a:r>
              <a:rPr lang="en-US" dirty="0"/>
              <a:t>MATHEMATICAL MODEL OF A BIOLOGICAL NEURON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9218" name="Picture 2" descr="https://cs231n.github.io/assets/nn1/neuron.png">
            <a:extLst>
              <a:ext uri="{FF2B5EF4-FFF2-40B4-BE49-F238E27FC236}">
                <a16:creationId xmlns:a16="http://schemas.microsoft.com/office/drawing/2014/main" id="{61AC698A-FEEE-4DAE-836F-3C6442BF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429820"/>
            <a:ext cx="4679597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s231n.github.io/assets/nn1/neuron_model.jpeg">
            <a:extLst>
              <a:ext uri="{FF2B5EF4-FFF2-40B4-BE49-F238E27FC236}">
                <a16:creationId xmlns:a16="http://schemas.microsoft.com/office/drawing/2014/main" id="{D7BC309B-2C55-4053-8E9A-62FB117A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45" y="1201220"/>
            <a:ext cx="4371975" cy="249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8CFB6229-55DF-4C55-921D-D696847A2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532" y="3771157"/>
            <a:ext cx="37338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In the computational model of a neuron, the signals that travel along the </a:t>
            </a:r>
            <a:r>
              <a:rPr kumimoji="0" lang="en-US" alt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axons (e.g.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</a:rPr>
              <a:t>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 interact multiplicatively (e.g.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</a:rPr>
              <a:t>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</a:rPr>
              <a:t>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 with the dendrites of the other neuron based on the synaptic strength at that synapse (e.g.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th-italic"/>
              </a:rPr>
              <a:t>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athJax_Main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). 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5DA411-DCF6-4BC8-9DC1-93356E1E2D43}"/>
              </a:ext>
            </a:extLst>
          </p:cNvPr>
          <p:cNvSpPr/>
          <p:nvPr/>
        </p:nvSpPr>
        <p:spPr>
          <a:xfrm>
            <a:off x="414566" y="3780228"/>
            <a:ext cx="467995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n-US" sz="1400" dirty="0">
                <a:latin typeface="Roboto"/>
              </a:rPr>
              <a:t>Each neuron receives input signals from its dendrites and produces output signals along its (single) axon. </a:t>
            </a:r>
          </a:p>
        </p:txBody>
      </p:sp>
    </p:spTree>
    <p:extLst>
      <p:ext uri="{BB962C8B-B14F-4D97-AF65-F5344CB8AC3E}">
        <p14:creationId xmlns:p14="http://schemas.microsoft.com/office/powerpoint/2010/main" val="197560838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F72DF8-FF36-46DE-809B-09493ED6CB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neuron</a:t>
            </a:r>
          </a:p>
        </p:txBody>
      </p:sp>
      <p:pic>
        <p:nvPicPr>
          <p:cNvPr id="10242" name="Picture 2" descr="Screen Shot 2016-08-09 at 3.42.21 AM.png">
            <a:extLst>
              <a:ext uri="{FF2B5EF4-FFF2-40B4-BE49-F238E27FC236}">
                <a16:creationId xmlns:a16="http://schemas.microsoft.com/office/drawing/2014/main" id="{55BFF466-E16C-4F32-A15B-C6F4C608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7" y="1485901"/>
            <a:ext cx="6434138" cy="343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0FEFBC-C823-4FDE-8DA8-242CEC9279C9}"/>
              </a:ext>
            </a:extLst>
          </p:cNvPr>
          <p:cNvSpPr/>
          <p:nvPr/>
        </p:nvSpPr>
        <p:spPr>
          <a:xfrm>
            <a:off x="185738" y="1471762"/>
            <a:ext cx="3047999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network takes numerical inputs X1 and X2 and has weights w1 and w2 associated with those inputs.</a:t>
            </a:r>
          </a:p>
          <a:p>
            <a:pPr marL="285750" indent="-285750" algn="l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Additionally, there is another input 1 with weight b (called the Bias) associated with it.</a:t>
            </a:r>
          </a:p>
          <a:p>
            <a:pPr marL="285750" indent="-285750" algn="l" eaLnBrk="0" hangingPunct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node applies a function f (defined below) to the weighted sum of its inputs.</a:t>
            </a:r>
          </a:p>
          <a:p>
            <a:pPr algn="l" eaLnBrk="0" hangingPunct="0">
              <a:spcBef>
                <a:spcPts val="1200"/>
              </a:spcBef>
            </a:pPr>
            <a:r>
              <a:rPr lang="en-US" sz="1400" dirty="0">
                <a:latin typeface="Roboto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EE18C-5387-41C3-BAE9-22F402760864}"/>
              </a:ext>
            </a:extLst>
          </p:cNvPr>
          <p:cNvSpPr/>
          <p:nvPr/>
        </p:nvSpPr>
        <p:spPr>
          <a:xfrm>
            <a:off x="371265" y="1035903"/>
            <a:ext cx="8501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latin typeface="Roboto"/>
              </a:rPr>
              <a:t>The basic unit of computation in a neural network is the neuron, often called a node or unit.</a:t>
            </a:r>
          </a:p>
        </p:txBody>
      </p:sp>
    </p:spTree>
    <p:extLst>
      <p:ext uri="{BB962C8B-B14F-4D97-AF65-F5344CB8AC3E}">
        <p14:creationId xmlns:p14="http://schemas.microsoft.com/office/powerpoint/2010/main" val="325149944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DFC2A-0D36-4556-9379-69FD0B2375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activation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0627B1-8519-43FC-8640-930F174D3973}"/>
              </a:ext>
            </a:extLst>
          </p:cNvPr>
          <p:cNvSpPr/>
          <p:nvPr/>
        </p:nvSpPr>
        <p:spPr>
          <a:xfrm>
            <a:off x="371265" y="952500"/>
            <a:ext cx="8653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 function f is non-linear and is called the Activation Function.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purpose of the activation function is to introduce non-linearity into the output of a neuron.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This is important because most real world data is non linear and we want neurons to learn these non linear representations.</a:t>
            </a:r>
          </a:p>
        </p:txBody>
      </p:sp>
      <p:pic>
        <p:nvPicPr>
          <p:cNvPr id="11266" name="Picture 2" descr="Screen Shot 2016-08-08 at 11.53.41 AM">
            <a:extLst>
              <a:ext uri="{FF2B5EF4-FFF2-40B4-BE49-F238E27FC236}">
                <a16:creationId xmlns:a16="http://schemas.microsoft.com/office/drawing/2014/main" id="{14ABDE07-C969-4AF0-9DA2-C105367E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2489895"/>
            <a:ext cx="9070960" cy="274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5001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57181" y="530438"/>
            <a:ext cx="7314902" cy="3108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04" b="1" dirty="0">
                <a:latin typeface="Oswald"/>
                <a:ea typeface="Oswald"/>
                <a:cs typeface="Oswald"/>
                <a:sym typeface="Oswald"/>
              </a:rPr>
              <a:t>NEURAL NETS</a:t>
            </a:r>
          </a:p>
        </p:txBody>
      </p:sp>
      <p:sp>
        <p:nvSpPr>
          <p:cNvPr id="258" name="Shape 258"/>
          <p:cNvSpPr/>
          <p:nvPr/>
        </p:nvSpPr>
        <p:spPr>
          <a:xfrm>
            <a:off x="457181" y="1060768"/>
            <a:ext cx="8448712" cy="20207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spcBef>
                <a:spcPts val="0"/>
              </a:spcBef>
            </a:pPr>
            <a:endParaRPr lang="en-US" sz="3024" dirty="0"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ct val="88333"/>
              </a:lnSpc>
              <a:spcBef>
                <a:spcPts val="0"/>
              </a:spcBef>
              <a:buSzPct val="25000"/>
            </a:pPr>
            <a:r>
              <a:rPr lang="en-US" sz="6912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253678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33EA67-FC3A-4D89-93D5-E37E788F7E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FEED-FORWARD NEURAL NETWORK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B34EE-D3A4-4A2A-BD8B-3A0954E3CF10}"/>
              </a:ext>
            </a:extLst>
          </p:cNvPr>
          <p:cNvSpPr/>
          <p:nvPr/>
        </p:nvSpPr>
        <p:spPr>
          <a:xfrm>
            <a:off x="346545" y="1093385"/>
            <a:ext cx="86296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</a:t>
            </a:r>
            <a:r>
              <a:rPr lang="en-US" sz="1400" b="1" dirty="0">
                <a:latin typeface="Roboto"/>
              </a:rPr>
              <a:t>feedforward neural network </a:t>
            </a:r>
            <a:r>
              <a:rPr lang="en-US" sz="1400" dirty="0">
                <a:latin typeface="Roboto"/>
              </a:rPr>
              <a:t>was the first and simplest type of artificial neural network devised.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They are called feedforward because information only travels </a:t>
            </a:r>
            <a:r>
              <a:rPr lang="en-US" sz="1400" b="1" dirty="0">
                <a:latin typeface="Roboto"/>
              </a:rPr>
              <a:t>forward</a:t>
            </a:r>
            <a:r>
              <a:rPr lang="en-US" sz="1400" dirty="0">
                <a:latin typeface="Roboto"/>
              </a:rPr>
              <a:t> in the network (no loops).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It contains multiple neurons (</a:t>
            </a:r>
            <a:r>
              <a:rPr lang="en-US" sz="1400" b="1" dirty="0">
                <a:latin typeface="Roboto"/>
              </a:rPr>
              <a:t>nodes</a:t>
            </a:r>
            <a:r>
              <a:rPr lang="en-US" sz="1400" dirty="0">
                <a:latin typeface="Roboto"/>
              </a:rPr>
              <a:t>) arranged in layers.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Nodes from adjacent layers have connections or </a:t>
            </a:r>
            <a:r>
              <a:rPr lang="en-US" sz="1400" b="1" dirty="0">
                <a:latin typeface="Roboto"/>
              </a:rPr>
              <a:t>edges</a:t>
            </a:r>
            <a:r>
              <a:rPr lang="en-US" sz="1400" dirty="0">
                <a:latin typeface="Roboto"/>
              </a:rPr>
              <a:t> between them. 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All these connections have </a:t>
            </a:r>
            <a:r>
              <a:rPr lang="en-US" sz="1400" b="1" dirty="0">
                <a:latin typeface="Roboto"/>
              </a:rPr>
              <a:t>weights</a:t>
            </a:r>
            <a:r>
              <a:rPr lang="en-US" sz="1400" dirty="0">
                <a:latin typeface="Roboto"/>
              </a:rPr>
              <a:t> associated with them.</a:t>
            </a:r>
          </a:p>
        </p:txBody>
      </p:sp>
      <p:pic>
        <p:nvPicPr>
          <p:cNvPr id="13314" name="Picture 2" descr="Image result for feed-forward neural network">
            <a:extLst>
              <a:ext uri="{FF2B5EF4-FFF2-40B4-BE49-F238E27FC236}">
                <a16:creationId xmlns:a16="http://schemas.microsoft.com/office/drawing/2014/main" id="{E5AD7C7A-895A-4DC3-A333-C409A020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1" y="2612571"/>
            <a:ext cx="8382000" cy="226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9A587-B5F5-4531-9CF7-FF5535C3C484}"/>
              </a:ext>
            </a:extLst>
          </p:cNvPr>
          <p:cNvSpPr txBox="1"/>
          <p:nvPr/>
        </p:nvSpPr>
        <p:spPr>
          <a:xfrm>
            <a:off x="947737" y="46863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Single Neuron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756AF-6595-4DDC-9892-82F033CA254F}"/>
              </a:ext>
            </a:extLst>
          </p:cNvPr>
          <p:cNvSpPr txBox="1"/>
          <p:nvPr/>
        </p:nvSpPr>
        <p:spPr>
          <a:xfrm>
            <a:off x="5595937" y="472991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20740854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33EA67-FC3A-4D89-93D5-E37E788F7E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FEED-FORWARD NEURAL NETWORK</a:t>
            </a:r>
          </a:p>
        </p:txBody>
      </p:sp>
      <p:pic>
        <p:nvPicPr>
          <p:cNvPr id="12290" name="Picture 2" descr="Screen Shot 2016-08-09 at 4.19.50 AM.png">
            <a:extLst>
              <a:ext uri="{FF2B5EF4-FFF2-40B4-BE49-F238E27FC236}">
                <a16:creationId xmlns:a16="http://schemas.microsoft.com/office/drawing/2014/main" id="{385CFC0C-5ED3-4D32-8385-F701B01C9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36" y="1028700"/>
            <a:ext cx="5089633" cy="376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B34EE-D3A4-4A2A-BD8B-3A0954E3CF10}"/>
              </a:ext>
            </a:extLst>
          </p:cNvPr>
          <p:cNvSpPr/>
          <p:nvPr/>
        </p:nvSpPr>
        <p:spPr>
          <a:xfrm>
            <a:off x="471488" y="1284514"/>
            <a:ext cx="3295649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</a:t>
            </a:r>
            <a:r>
              <a:rPr lang="en-US" sz="1400" b="1" dirty="0">
                <a:latin typeface="Roboto"/>
              </a:rPr>
              <a:t>Input nodes </a:t>
            </a:r>
            <a:r>
              <a:rPr lang="en-US" sz="1400" dirty="0">
                <a:latin typeface="Roboto"/>
              </a:rPr>
              <a:t>provide information from the outside world to the network.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</a:t>
            </a:r>
            <a:r>
              <a:rPr lang="en-US" sz="1400" b="1" dirty="0">
                <a:latin typeface="Roboto"/>
              </a:rPr>
              <a:t>Hidden nodes </a:t>
            </a:r>
            <a:r>
              <a:rPr lang="en-US" sz="1400" dirty="0">
                <a:latin typeface="Roboto"/>
              </a:rPr>
              <a:t>have no direct connection with the outside world (hence the name “hidden”). They perform computations and transfer information from the input nodes to the output nodes.</a:t>
            </a:r>
          </a:p>
          <a:p>
            <a:pPr marL="285750" indent="-28575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Roboto"/>
              </a:rPr>
              <a:t>The </a:t>
            </a:r>
            <a:r>
              <a:rPr lang="en-US" sz="1400" b="1" dirty="0">
                <a:latin typeface="Roboto"/>
              </a:rPr>
              <a:t>Output nodes </a:t>
            </a:r>
            <a:r>
              <a:rPr lang="en-US" sz="1400" dirty="0">
                <a:latin typeface="Roboto"/>
              </a:rPr>
              <a:t>are responsible for computations and transferring information from the network to the outside world.</a:t>
            </a:r>
          </a:p>
        </p:txBody>
      </p:sp>
    </p:spTree>
    <p:extLst>
      <p:ext uri="{BB962C8B-B14F-4D97-AF65-F5344CB8AC3E}">
        <p14:creationId xmlns:p14="http://schemas.microsoft.com/office/powerpoint/2010/main" val="25672133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BEA8-55AE-4823-BD80-6B30E299B7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BACKPROPAGATION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95A50-8F47-441C-AAFD-C36374CDC83E}"/>
              </a:ext>
            </a:extLst>
          </p:cNvPr>
          <p:cNvSpPr/>
          <p:nvPr/>
        </p:nvSpPr>
        <p:spPr>
          <a:xfrm>
            <a:off x="408231" y="1104900"/>
            <a:ext cx="39052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1400" b="1" dirty="0">
                <a:latin typeface="Roboto"/>
              </a:rPr>
              <a:t>Backpropagation is like “learning from mistakes”. </a:t>
            </a:r>
            <a:r>
              <a:rPr lang="en-US" sz="1400" dirty="0">
                <a:latin typeface="Roboto"/>
              </a:rPr>
              <a:t>Using labeled training data, the algorithm corrects the NN whenever it makes mistakes.</a:t>
            </a:r>
          </a:p>
          <a:p>
            <a:pPr marL="342900" indent="-342900" algn="l">
              <a:spcBef>
                <a:spcPts val="1200"/>
              </a:spcBef>
              <a:buFont typeface="+mj-lt"/>
              <a:buAutoNum type="arabicPeriod"/>
            </a:pPr>
            <a:r>
              <a:rPr lang="en-US" sz="1400" dirty="0">
                <a:latin typeface="Roboto"/>
              </a:rPr>
              <a:t>Initially all the edge weights are randomly assigned. For every input in the training dataset, the ANN is activated and its output is observed. </a:t>
            </a:r>
          </a:p>
          <a:p>
            <a:pPr marL="342900" indent="-342900" algn="l">
              <a:spcBef>
                <a:spcPts val="1200"/>
              </a:spcBef>
              <a:buFont typeface="+mj-lt"/>
              <a:buAutoNum type="arabicPeriod"/>
            </a:pPr>
            <a:r>
              <a:rPr lang="en-US" sz="1400" dirty="0">
                <a:latin typeface="Roboto"/>
              </a:rPr>
              <a:t>This output is compared with the desired output that we already know, and the error is “propagated” back to the previous layer. </a:t>
            </a:r>
          </a:p>
          <a:p>
            <a:pPr marL="342900" indent="-342900" algn="l">
              <a:spcBef>
                <a:spcPts val="1200"/>
              </a:spcBef>
              <a:buFont typeface="+mj-lt"/>
              <a:buAutoNum type="arabicPeriod"/>
            </a:pPr>
            <a:r>
              <a:rPr lang="en-US" sz="1400" dirty="0">
                <a:latin typeface="Roboto"/>
              </a:rPr>
              <a:t>This error is noted and the weights are “adjusted” accordingly. This process is repeated until the output error is below a predetermined threshold.</a:t>
            </a:r>
          </a:p>
        </p:txBody>
      </p:sp>
      <p:pic>
        <p:nvPicPr>
          <p:cNvPr id="14338" name="Picture 2" descr="Image result for backpropagation">
            <a:extLst>
              <a:ext uri="{FF2B5EF4-FFF2-40B4-BE49-F238E27FC236}">
                <a16:creationId xmlns:a16="http://schemas.microsoft.com/office/drawing/2014/main" id="{6CE9C15F-3C87-4950-82DF-6585B5878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7" y="1638300"/>
            <a:ext cx="3994377" cy="273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9789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57181" y="530438"/>
            <a:ext cx="7314902" cy="3108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04" b="1" dirty="0">
                <a:latin typeface="Oswald"/>
                <a:ea typeface="Oswald"/>
                <a:cs typeface="Oswald"/>
                <a:sym typeface="Oswald"/>
              </a:rPr>
              <a:t>NEURAL NETS</a:t>
            </a:r>
          </a:p>
        </p:txBody>
      </p:sp>
      <p:sp>
        <p:nvSpPr>
          <p:cNvPr id="258" name="Shape 258"/>
          <p:cNvSpPr/>
          <p:nvPr/>
        </p:nvSpPr>
        <p:spPr>
          <a:xfrm>
            <a:off x="457181" y="1060768"/>
            <a:ext cx="8448712" cy="20207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spcBef>
                <a:spcPts val="0"/>
              </a:spcBef>
            </a:pPr>
            <a:endParaRPr lang="en-US" sz="3024" dirty="0"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ct val="88333"/>
              </a:lnSpc>
              <a:spcBef>
                <a:spcPts val="0"/>
              </a:spcBef>
              <a:buSzPct val="25000"/>
            </a:pPr>
            <a:r>
              <a:rPr lang="en-US" sz="6912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57181" y="530438"/>
            <a:ext cx="7314902" cy="3108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04" b="1" dirty="0">
                <a:latin typeface="Oswald"/>
                <a:ea typeface="Oswald"/>
                <a:cs typeface="Oswald"/>
                <a:sym typeface="Oswald"/>
              </a:rPr>
              <a:t>NEURAL NETS</a:t>
            </a:r>
          </a:p>
        </p:txBody>
      </p:sp>
      <p:sp>
        <p:nvSpPr>
          <p:cNvPr id="258" name="Shape 258"/>
          <p:cNvSpPr/>
          <p:nvPr/>
        </p:nvSpPr>
        <p:spPr>
          <a:xfrm>
            <a:off x="457181" y="1060768"/>
            <a:ext cx="8448712" cy="20207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spcBef>
                <a:spcPts val="0"/>
              </a:spcBef>
            </a:pPr>
            <a:endParaRPr lang="en-US" sz="3024" dirty="0"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ct val="88333"/>
              </a:lnSpc>
              <a:spcBef>
                <a:spcPts val="0"/>
              </a:spcBef>
              <a:buSzPct val="25000"/>
            </a:pPr>
            <a:r>
              <a:rPr lang="en-US" sz="6912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NETS IN PYTHON</a:t>
            </a:r>
          </a:p>
        </p:txBody>
      </p:sp>
    </p:spTree>
    <p:extLst>
      <p:ext uri="{BB962C8B-B14F-4D97-AF65-F5344CB8AC3E}">
        <p14:creationId xmlns:p14="http://schemas.microsoft.com/office/powerpoint/2010/main" val="335168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A83011-81A3-43FC-850F-1071FCA30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03815"/>
              </p:ext>
            </p:extLst>
          </p:nvPr>
        </p:nvGraphicFramePr>
        <p:xfrm>
          <a:off x="507890" y="891540"/>
          <a:ext cx="8347294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3647">
                  <a:extLst>
                    <a:ext uri="{9D8B030D-6E8A-4147-A177-3AD203B41FA5}">
                      <a16:colId xmlns:a16="http://schemas.microsoft.com/office/drawing/2014/main" val="1397238787"/>
                    </a:ext>
                  </a:extLst>
                </a:gridCol>
                <a:gridCol w="4173647">
                  <a:extLst>
                    <a:ext uri="{9D8B030D-6E8A-4147-A177-3AD203B41FA5}">
                      <a16:colId xmlns:a16="http://schemas.microsoft.com/office/drawing/2014/main" val="1030536149"/>
                    </a:ext>
                  </a:extLst>
                </a:gridCol>
              </a:tblGrid>
              <a:tr h="483103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Keras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is a minimalist, modular neural network library that can use either Theano or TensorFlow as a backend. Easy to learn, quick for experiments. does not support multi-GPU environments for training a network in parallel.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Originally developed by the Google Brain Team. A primary benefit of TensorFlow (as compared to Theano) is </a:t>
                      </a:r>
                      <a:r>
                        <a:rPr lang="en-US" sz="13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distributed computing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particularly among </a:t>
                      </a:r>
                      <a:r>
                        <a:rPr lang="en-US" sz="13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multiple-GPUs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8869"/>
                  </a:ext>
                </a:extLst>
              </a:tr>
              <a:tr h="483103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Theano is a Python library used to define, optimize, and evaluate mathematical expressions involving multi-dimensional arrays. Difficult to learn &amp; code; does not support multi-processing.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 large number of language bindings (C++, Python, R, JavaScript, etc.) and multi-processing.</a:t>
                      </a:r>
                    </a:p>
                    <a:p>
                      <a:pPr marL="0" marR="0" lvl="0" indent="0" algn="l" defTabSz="3291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 has chosen </a:t>
                      </a:r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MXNet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its deep learning framework of choice at AWS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754387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53A0E-C3A0-40AE-847A-FE2D99E20C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Deep learning libraries for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F0C7E-9C08-40D2-A64F-3968D7AF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5" y="1158302"/>
            <a:ext cx="2174413" cy="713088"/>
          </a:xfrm>
          <a:prstGeom prst="rect">
            <a:avLst/>
          </a:prstGeom>
        </p:spPr>
      </p:pic>
      <p:pic>
        <p:nvPicPr>
          <p:cNvPr id="15366" name="Picture 6" descr="Image result for theano logo">
            <a:extLst>
              <a:ext uri="{FF2B5EF4-FFF2-40B4-BE49-F238E27FC236}">
                <a16:creationId xmlns:a16="http://schemas.microsoft.com/office/drawing/2014/main" id="{41DA1EAC-C743-452D-BF18-E73170E8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3210813"/>
            <a:ext cx="2286000" cy="5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mxnet logo">
            <a:extLst>
              <a:ext uri="{FF2B5EF4-FFF2-40B4-BE49-F238E27FC236}">
                <a16:creationId xmlns:a16="http://schemas.microsoft.com/office/drawing/2014/main" id="{09BEC45C-863E-4365-B99E-D9AAE5C7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987600"/>
            <a:ext cx="1828800" cy="9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tensorflow">
            <a:extLst>
              <a:ext uri="{FF2B5EF4-FFF2-40B4-BE49-F238E27FC236}">
                <a16:creationId xmlns:a16="http://schemas.microsoft.com/office/drawing/2014/main" id="{01B813A5-285C-41C4-A029-F3ADBE17E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6" y="967794"/>
            <a:ext cx="1524001" cy="12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31AC54-EC17-4C92-A183-C3ED55AAFC2A}"/>
              </a:ext>
            </a:extLst>
          </p:cNvPr>
          <p:cNvSpPr/>
          <p:nvPr/>
        </p:nvSpPr>
        <p:spPr>
          <a:xfrm>
            <a:off x="371265" y="4867954"/>
            <a:ext cx="6454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https://www.pyimagesearch.com/2016/06/27/my-top-9-favorite-python-deep-learning-libraries/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47640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53A0E-C3A0-40AE-847A-FE2D99E20CE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E5E29-15EC-4F4C-80EA-9BB4778A25A1}"/>
              </a:ext>
            </a:extLst>
          </p:cNvPr>
          <p:cNvSpPr/>
          <p:nvPr/>
        </p:nvSpPr>
        <p:spPr>
          <a:xfrm>
            <a:off x="490537" y="1104900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https://ujjwalkarn.me/2016/08/09/quick-intro-neural-networks/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https://www.coursera.org/learn/neural-networks-deep-learning/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https://www.pyimagesearch.com/2016/06/27/my-top-9-favorite-python-deep-learning-libraries/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http://cs231n.github.io/convolutional-networks/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https://www.allerin.com/blog/3-types-of-neural-networks-that-ai-uses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5031050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CD0F8-BE44-4A3D-B7C2-B8F2628B561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4025" y="1028700"/>
            <a:ext cx="8418512" cy="4038600"/>
          </a:xfrm>
        </p:spPr>
        <p:txBody>
          <a:bodyPr/>
          <a:lstStyle/>
          <a:p>
            <a:r>
              <a:rPr lang="en-US" b="1" dirty="0"/>
              <a:t>Neural networks</a:t>
            </a:r>
            <a:r>
              <a:rPr lang="en-US" dirty="0"/>
              <a:t> are a set of algorithms, modeled loosely after the human brain, that are designed to recognize patterns.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074" name="Picture 2" descr="https://cdn-images-1.medium.com/max/1200/1*NHDGZTZQiUIy9Qo0yVbqfA.png">
            <a:extLst>
              <a:ext uri="{FF2B5EF4-FFF2-40B4-BE49-F238E27FC236}">
                <a16:creationId xmlns:a16="http://schemas.microsoft.com/office/drawing/2014/main" id="{2EEA4316-63C0-423E-BCE1-58389D9B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1638300"/>
            <a:ext cx="4572000" cy="379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012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INSPIRED BY BIOLOGICAL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9" name="Picture 2" descr="https://cs231n.github.io/assets/nn1/neuron.png">
            <a:extLst>
              <a:ext uri="{FF2B5EF4-FFF2-40B4-BE49-F238E27FC236}">
                <a16:creationId xmlns:a16="http://schemas.microsoft.com/office/drawing/2014/main" id="{DDF3F177-161B-4F58-A573-38E42CFA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333500"/>
            <a:ext cx="4679597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3592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8348872" cy="304800"/>
          </a:xfrm>
        </p:spPr>
        <p:txBody>
          <a:bodyPr/>
          <a:lstStyle/>
          <a:p>
            <a:r>
              <a:rPr lang="en-US" dirty="0"/>
              <a:t>MOST COMMON TYPES OF neural NETS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194" name="Picture 2" descr="types of artificial neural networks">
            <a:extLst>
              <a:ext uri="{FF2B5EF4-FFF2-40B4-BE49-F238E27FC236}">
                <a16:creationId xmlns:a16="http://schemas.microsoft.com/office/drawing/2014/main" id="{58ED40A7-4764-442A-8651-515AB0226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22302" r="4861" b="21583"/>
          <a:stretch/>
        </p:blipFill>
        <p:spPr bwMode="auto">
          <a:xfrm>
            <a:off x="382586" y="1773120"/>
            <a:ext cx="864235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5DB77D-F762-4699-AC55-FB67A7D4FD44}"/>
              </a:ext>
            </a:extLst>
          </p:cNvPr>
          <p:cNvSpPr txBox="1">
            <a:spLocks/>
          </p:cNvSpPr>
          <p:nvPr/>
        </p:nvSpPr>
        <p:spPr>
          <a:xfrm>
            <a:off x="809416" y="996152"/>
            <a:ext cx="2271921" cy="304800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algn="ctr"/>
            <a:r>
              <a:rPr lang="en-US" kern="0" dirty="0"/>
              <a:t>FEED-FORWARD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444F61-730B-4BF5-A2F6-B10029143F0B}"/>
              </a:ext>
            </a:extLst>
          </p:cNvPr>
          <p:cNvSpPr txBox="1">
            <a:spLocks/>
          </p:cNvSpPr>
          <p:nvPr/>
        </p:nvSpPr>
        <p:spPr>
          <a:xfrm>
            <a:off x="3561914" y="987081"/>
            <a:ext cx="2271921" cy="304800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algn="ctr"/>
            <a:r>
              <a:rPr lang="en-US" kern="0" dirty="0"/>
              <a:t>RECURRENT (</a:t>
            </a:r>
            <a:r>
              <a:rPr lang="en-US" kern="0" dirty="0" err="1"/>
              <a:t>rnn</a:t>
            </a:r>
            <a:r>
              <a:rPr lang="en-US" kern="0" dirty="0"/>
              <a:t>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5A92F0-0FD0-46DB-977E-4EC1426E050C}"/>
              </a:ext>
            </a:extLst>
          </p:cNvPr>
          <p:cNvSpPr txBox="1">
            <a:spLocks/>
          </p:cNvSpPr>
          <p:nvPr/>
        </p:nvSpPr>
        <p:spPr>
          <a:xfrm>
            <a:off x="6433911" y="966670"/>
            <a:ext cx="2438400" cy="304800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300" b="1" cap="all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 b="1">
                <a:solidFill>
                  <a:schemeClr val="tx1"/>
                </a:solidFill>
                <a:latin typeface="+mj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algn="ctr"/>
            <a:r>
              <a:rPr lang="en-US" kern="0" dirty="0"/>
              <a:t>CONVOLUTIONAL (</a:t>
            </a:r>
            <a:r>
              <a:rPr lang="en-US" kern="0" dirty="0" err="1"/>
              <a:t>cnn</a:t>
            </a:r>
            <a:r>
              <a:rPr lang="en-US" kern="0" dirty="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FD259C-B358-44E3-93F5-72F039DDF4AB}"/>
              </a:ext>
            </a:extLst>
          </p:cNvPr>
          <p:cNvSpPr/>
          <p:nvPr/>
        </p:nvSpPr>
        <p:spPr bwMode="auto">
          <a:xfrm>
            <a:off x="3386137" y="1925520"/>
            <a:ext cx="2743200" cy="2667000"/>
          </a:xfrm>
          <a:prstGeom prst="ellips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05BFFF-C861-499E-939C-875ADD186F36}"/>
              </a:ext>
            </a:extLst>
          </p:cNvPr>
          <p:cNvSpPr/>
          <p:nvPr/>
        </p:nvSpPr>
        <p:spPr bwMode="auto">
          <a:xfrm>
            <a:off x="6245226" y="1905563"/>
            <a:ext cx="2743200" cy="2667000"/>
          </a:xfrm>
          <a:prstGeom prst="ellipse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D28AB-D44C-4BEC-881E-3C14989E3E5F}"/>
              </a:ext>
            </a:extLst>
          </p:cNvPr>
          <p:cNvSpPr txBox="1"/>
          <p:nvPr/>
        </p:nvSpPr>
        <p:spPr>
          <a:xfrm>
            <a:off x="4987926" y="48342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8939944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ture of artificial neural networks">
            <a:extLst>
              <a:ext uri="{FF2B5EF4-FFF2-40B4-BE49-F238E27FC236}">
                <a16:creationId xmlns:a16="http://schemas.microsoft.com/office/drawing/2014/main" id="{5844065C-1E87-45A2-BBB2-9947F76D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766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77C178-A990-4C8D-87A5-382A2631599D}"/>
              </a:ext>
            </a:extLst>
          </p:cNvPr>
          <p:cNvSpPr/>
          <p:nvPr/>
        </p:nvSpPr>
        <p:spPr>
          <a:xfrm>
            <a:off x="4376737" y="1181100"/>
            <a:ext cx="467995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In October 2012, a neural net developed by </a:t>
            </a:r>
            <a:r>
              <a:rPr lang="en-US" sz="2000" dirty="0" err="1">
                <a:solidFill>
                  <a:srgbClr val="222222"/>
                </a:solidFill>
                <a:latin typeface="Arial" panose="020B0604020202020204" pitchFamily="34" charset="0"/>
              </a:rPr>
              <a:t>Krizhevsky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et al. won the large-scale ImageNet competition by a significant margin over shallow machine learning methods. </a:t>
            </a:r>
          </a:p>
          <a:p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 The October 2012 ImageNet victory anchored the start of a "deep learning revolution" that has transformed the AI industry.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3041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1018-4AD5-410D-9044-50122E2A7B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Rising interest since 2012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6948-6147-45C1-A451-71617BF066F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04599" y="1128473"/>
            <a:ext cx="8418512" cy="3000854"/>
          </a:xfrm>
        </p:spPr>
        <p:txBody>
          <a:bodyPr/>
          <a:lstStyle/>
          <a:p>
            <a:r>
              <a:rPr lang="en-US" dirty="0"/>
              <a:t>Just to show you the kind of attention </a:t>
            </a:r>
            <a:r>
              <a:rPr lang="en-US" b="1" dirty="0"/>
              <a:t>Deep Learning</a:t>
            </a:r>
            <a:r>
              <a:rPr lang="en-US" dirty="0"/>
              <a:t> is getting, here is the Google trend for the keyword: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FB5CD-3E44-48B6-B7F1-6AA0746DA3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146" name="Picture 2" descr="https://cdn-images-1.medium.com/max/1200/1*wHtkRZu8N1ceNMp7A6gVWA.png">
            <a:extLst>
              <a:ext uri="{FF2B5EF4-FFF2-40B4-BE49-F238E27FC236}">
                <a16:creationId xmlns:a16="http://schemas.microsoft.com/office/drawing/2014/main" id="{D24E6AE9-F840-4C08-BB43-C720EA4F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" y="1987550"/>
            <a:ext cx="7620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7308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457181" y="530438"/>
            <a:ext cx="7314902" cy="3108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spcBef>
                <a:spcPts val="0"/>
              </a:spcBef>
              <a:buSzPct val="25000"/>
            </a:pPr>
            <a:r>
              <a:rPr lang="en-US" sz="2304" b="1" dirty="0">
                <a:latin typeface="Oswald"/>
                <a:ea typeface="Oswald"/>
                <a:cs typeface="Oswald"/>
                <a:sym typeface="Oswald"/>
              </a:rPr>
              <a:t>NEURAL NETS</a:t>
            </a:r>
          </a:p>
        </p:txBody>
      </p:sp>
      <p:sp>
        <p:nvSpPr>
          <p:cNvPr id="258" name="Shape 258"/>
          <p:cNvSpPr/>
          <p:nvPr/>
        </p:nvSpPr>
        <p:spPr>
          <a:xfrm>
            <a:off x="457181" y="1060768"/>
            <a:ext cx="8448712" cy="20207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spcBef>
                <a:spcPts val="0"/>
              </a:spcBef>
            </a:pPr>
            <a:endParaRPr lang="en-US" sz="3024" dirty="0">
              <a:latin typeface="Oswald"/>
              <a:ea typeface="Oswald"/>
              <a:cs typeface="Oswald"/>
              <a:sym typeface="Oswald"/>
            </a:endParaRPr>
          </a:p>
          <a:p>
            <a:pPr algn="l">
              <a:lnSpc>
                <a:spcPct val="88333"/>
              </a:lnSpc>
              <a:spcBef>
                <a:spcPts val="0"/>
              </a:spcBef>
              <a:buSzPct val="25000"/>
            </a:pPr>
            <a:r>
              <a:rPr lang="en-US" sz="6912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NETS VS. TRADITIONAL ML</a:t>
            </a:r>
          </a:p>
        </p:txBody>
      </p:sp>
    </p:spTree>
    <p:extLst>
      <p:ext uri="{BB962C8B-B14F-4D97-AF65-F5344CB8AC3E}">
        <p14:creationId xmlns:p14="http://schemas.microsoft.com/office/powerpoint/2010/main" val="345483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E58A-F361-4F77-9D18-8005A313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8348872" cy="304800"/>
          </a:xfrm>
        </p:spPr>
        <p:txBody>
          <a:bodyPr/>
          <a:lstStyle/>
          <a:p>
            <a:r>
              <a:rPr lang="en-US" dirty="0"/>
              <a:t>neural network vs. traditional machine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E3C8E-3B82-471A-95C7-21775AF382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34588A-CBAF-924B-A77D-DE72B91A920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2" descr="Image result for neural networks vs traditional machine learning">
            <a:extLst>
              <a:ext uri="{FF2B5EF4-FFF2-40B4-BE49-F238E27FC236}">
                <a16:creationId xmlns:a16="http://schemas.microsoft.com/office/drawing/2014/main" id="{6BD6A1DC-8776-4800-9045-B0ED6D7D8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0"/>
          <a:stretch/>
        </p:blipFill>
        <p:spPr bwMode="auto">
          <a:xfrm>
            <a:off x="1328737" y="1866900"/>
            <a:ext cx="6705600" cy="322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EE35E5-0F3A-43D9-8006-E440BB04F0EE}"/>
              </a:ext>
            </a:extLst>
          </p:cNvPr>
          <p:cNvSpPr txBox="1"/>
          <p:nvPr/>
        </p:nvSpPr>
        <p:spPr>
          <a:xfrm>
            <a:off x="490537" y="952500"/>
            <a:ext cx="841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Traditional machine learning has better performance with small data</a:t>
            </a:r>
          </a:p>
          <a:p>
            <a:r>
              <a:rPr lang="en-US" sz="1800" dirty="0"/>
              <a:t>Deep Neural Networks perform best with large data</a:t>
            </a:r>
          </a:p>
        </p:txBody>
      </p:sp>
    </p:spTree>
    <p:extLst>
      <p:ext uri="{BB962C8B-B14F-4D97-AF65-F5344CB8AC3E}">
        <p14:creationId xmlns:p14="http://schemas.microsoft.com/office/powerpoint/2010/main" val="94973547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14162</TotalTime>
  <Pages>0</Pages>
  <Words>659</Words>
  <Characters>0</Characters>
  <Application>Microsoft Office PowerPoint</Application>
  <PresentationFormat>Custom</PresentationFormat>
  <Lines>0</Lines>
  <Paragraphs>115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ＭＳ Ｐゴシック</vt:lpstr>
      <vt:lpstr>Arial</vt:lpstr>
      <vt:lpstr>ArialMT</vt:lpstr>
      <vt:lpstr>Calibri</vt:lpstr>
      <vt:lpstr>Gill Sans</vt:lpstr>
      <vt:lpstr>Lucida Grande</vt:lpstr>
      <vt:lpstr>MathJax_Main</vt:lpstr>
      <vt:lpstr>MathJax_Math-italic</vt:lpstr>
      <vt:lpstr>News706 BT</vt:lpstr>
      <vt:lpstr>Oswald</vt:lpstr>
      <vt:lpstr>PFDinTextCompPro-Bold</vt:lpstr>
      <vt:lpstr>Roboto</vt:lpstr>
      <vt:lpstr>Wingdings</vt:lpstr>
      <vt:lpstr>ヒラギノ角ゴ ProN W3</vt:lpstr>
      <vt:lpstr>ヒラギノ角ゴ ProN W6</vt:lpstr>
      <vt:lpstr>GA_Instructor_Template_Deck</vt:lpstr>
      <vt:lpstr>Agenda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Lasseter, Austin</cp:lastModifiedBy>
  <cp:revision>1804</cp:revision>
  <cp:lastPrinted>2013-03-28T23:13:53Z</cp:lastPrinted>
  <dcterms:modified xsi:type="dcterms:W3CDTF">2019-06-28T00:08:45Z</dcterms:modified>
</cp:coreProperties>
</file>